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3" r:id="rId2"/>
    <p:sldId id="264" r:id="rId3"/>
    <p:sldId id="265" r:id="rId4"/>
    <p:sldId id="266" r:id="rId5"/>
    <p:sldId id="284" r:id="rId6"/>
    <p:sldId id="281" r:id="rId7"/>
    <p:sldId id="288" r:id="rId8"/>
    <p:sldId id="289" r:id="rId9"/>
    <p:sldId id="287" r:id="rId10"/>
    <p:sldId id="273" r:id="rId11"/>
    <p:sldId id="269" r:id="rId1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4"/>
      <p:bold r:id="rId15"/>
      <p:italic r:id="rId16"/>
      <p:boldItalic r:id="rId17"/>
    </p:embeddedFont>
    <p:embeddedFont>
      <p:font typeface="IBM Plex Sans SemiBold" panose="020B0703050203000203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E76E"/>
    <a:srgbClr val="8D4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070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935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73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38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2" name="Google Shape;9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36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0" r:id="rId5"/>
    <p:sldLayoutId id="2147483662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915072"/>
            <a:ext cx="396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200" b="1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Разработка </a:t>
            </a:r>
            <a:r>
              <a:rPr lang="en-US" sz="3200" b="1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Telegram</a:t>
            </a:r>
            <a:r>
              <a:rPr lang="ru-RU" sz="3200" b="1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-бота для интеграции в кофейнях самообслуживания</a:t>
            </a:r>
            <a:endParaRPr sz="3200" dirty="0">
              <a:latin typeface="IBM Plex Sans" panose="020B0503050203000203" pitchFamily="34" charset="0"/>
            </a:endParaRPr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467272"/>
            <a:ext cx="38520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chemeClr val="accent2"/>
                </a:solidFill>
              </a:rPr>
              <a:t>Автоматизация взаимодействия между клиентами и кофейнями самоосблуживания компании</a:t>
            </a:r>
            <a:br>
              <a:rPr lang="ru" dirty="0">
                <a:solidFill>
                  <a:schemeClr val="accent2"/>
                </a:solidFill>
              </a:rPr>
            </a:br>
            <a:r>
              <a:rPr lang="ru" dirty="0"/>
              <a:t>Разработка удобных и понятных для пользователей алгоритмов взаимодействия с системой управления вендинговым оборудованием в рамках акционных предложений и скидок компании</a:t>
            </a:r>
            <a:endParaRPr sz="1000" dirty="0"/>
          </a:p>
        </p:txBody>
      </p:sp>
      <p:pic>
        <p:nvPicPr>
          <p:cNvPr id="5" name="Google Shape;160;p8">
            <a:extLst>
              <a:ext uri="{FF2B5EF4-FFF2-40B4-BE49-F238E27FC236}">
                <a16:creationId xmlns:a16="http://schemas.microsoft.com/office/drawing/2014/main" id="{3744825D-35EF-418F-B117-2203566C3FB1}"/>
              </a:ext>
            </a:extLst>
          </p:cNvPr>
          <p:cNvPicPr preferRelativeResize="0"/>
          <p:nvPr/>
        </p:nvPicPr>
        <p:blipFill>
          <a:blip r:embed="rId3"/>
          <a:srcRect t="9" b="9"/>
          <a:stretch/>
        </p:blipFill>
        <p:spPr>
          <a:xfrm>
            <a:off x="4644000" y="1005548"/>
            <a:ext cx="3960000" cy="3240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AB00B1-6EBC-4EFE-9D26-F7D92751A029}"/>
              </a:ext>
            </a:extLst>
          </p:cNvPr>
          <p:cNvSpPr txBox="1"/>
          <p:nvPr/>
        </p:nvSpPr>
        <p:spPr>
          <a:xfrm>
            <a:off x="1324492" y="861238"/>
            <a:ext cx="949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😎</a:t>
            </a:r>
          </a:p>
        </p:txBody>
      </p:sp>
      <p:sp>
        <p:nvSpPr>
          <p:cNvPr id="11" name="Google Shape;187;p12">
            <a:extLst>
              <a:ext uri="{FF2B5EF4-FFF2-40B4-BE49-F238E27FC236}">
                <a16:creationId xmlns:a16="http://schemas.microsoft.com/office/drawing/2014/main" id="{42878518-D54C-4C35-AD33-8265F8F4BF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6999" y="1507569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sz="1200" b="1" dirty="0">
                <a:solidFill>
                  <a:schemeClr val="dk1"/>
                </a:solidFill>
              </a:rPr>
              <a:t>Достижения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sz="1200" b="1" dirty="0">
              <a:solidFill>
                <a:schemeClr val="dk1"/>
              </a:solidFill>
            </a:endParaRPr>
          </a:p>
          <a:p>
            <a:pPr marL="171450" indent="-171450"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</a:rPr>
              <a:t>Был реализован конкретный функционал </a:t>
            </a:r>
            <a:r>
              <a:rPr lang="en-US" sz="1200" dirty="0">
                <a:solidFill>
                  <a:schemeClr val="dk1"/>
                </a:solidFill>
                <a:highlight>
                  <a:schemeClr val="lt1"/>
                </a:highlight>
              </a:rPr>
              <a:t>Telegram-</a:t>
            </a:r>
            <a:r>
              <a:rPr lang="ru-RU" sz="1200" dirty="0">
                <a:solidFill>
                  <a:schemeClr val="dk1"/>
                </a:solidFill>
                <a:highlight>
                  <a:schemeClr val="lt1"/>
                </a:highlight>
              </a:rPr>
              <a:t>бота, реализована необходимая автоматизация процессов</a:t>
            </a:r>
            <a:endParaRPr lang="ru-RU" sz="1200" dirty="0">
              <a:solidFill>
                <a:schemeClr val="dk1"/>
              </a:solidFill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</a:rPr>
              <a:t>Получен навык разработки сложного приложения в целом со всеми связями и зависимостями, включая работу с БД, деплой проект на сервер для его постоянной работы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dk1"/>
                </a:solidFill>
              </a:rPr>
              <a:t>Закреплены полученные знания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dk1"/>
              </a:solidFill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ru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2" name="Google Shape;187;p12">
            <a:extLst>
              <a:ext uri="{FF2B5EF4-FFF2-40B4-BE49-F238E27FC236}">
                <a16:creationId xmlns:a16="http://schemas.microsoft.com/office/drawing/2014/main" id="{62707FD7-5290-4565-AB7D-6F962DFFE472}"/>
              </a:ext>
            </a:extLst>
          </p:cNvPr>
          <p:cNvSpPr txBox="1">
            <a:spLocks/>
          </p:cNvSpPr>
          <p:nvPr/>
        </p:nvSpPr>
        <p:spPr>
          <a:xfrm>
            <a:off x="3345067" y="1507569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b="1" dirty="0">
                <a:solidFill>
                  <a:schemeClr val="dk1"/>
                </a:solidFill>
              </a:rPr>
              <a:t>Трудности</a:t>
            </a:r>
          </a:p>
          <a:p>
            <a:endParaRPr lang="ru-RU" b="1" dirty="0">
              <a:solidFill>
                <a:schemeClr val="dk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Отсутствие большого опыта в разработке накладывает большие временные затраты на поиск необходимой информации для реализации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Синхронность библиотеки </a:t>
            </a:r>
            <a:r>
              <a:rPr lang="en-US" b="1" dirty="0" err="1">
                <a:solidFill>
                  <a:schemeClr val="dk1"/>
                </a:solidFill>
              </a:rPr>
              <a:t>Telebot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ru-RU" dirty="0">
                <a:solidFill>
                  <a:schemeClr val="dk1"/>
                </a:solidFill>
              </a:rPr>
              <a:t>накладывает ограничения на высокую эффективность использования приложения на слабых системах, особенно учитывая дальнейшее его усложнение и развитие его функционала 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3" name="Google Shape;187;p12">
            <a:extLst>
              <a:ext uri="{FF2B5EF4-FFF2-40B4-BE49-F238E27FC236}">
                <a16:creationId xmlns:a16="http://schemas.microsoft.com/office/drawing/2014/main" id="{28539306-4856-4654-A2DC-EE3415EE1B63}"/>
              </a:ext>
            </a:extLst>
          </p:cNvPr>
          <p:cNvSpPr txBox="1">
            <a:spLocks/>
          </p:cNvSpPr>
          <p:nvPr/>
        </p:nvSpPr>
        <p:spPr>
          <a:xfrm>
            <a:off x="6304778" y="1507569"/>
            <a:ext cx="2453866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b="1" dirty="0">
                <a:solidFill>
                  <a:schemeClr val="dk1"/>
                </a:solidFill>
              </a:rPr>
              <a:t>Предложения</a:t>
            </a:r>
          </a:p>
          <a:p>
            <a:endParaRPr lang="ru-RU" b="1" dirty="0">
              <a:solidFill>
                <a:schemeClr val="dk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Следующую версию необходимо адаптировать к более сложным и эффективным системам управления базами данных (</a:t>
            </a:r>
            <a:r>
              <a:rPr lang="en-US" b="1" dirty="0">
                <a:solidFill>
                  <a:schemeClr val="dk1"/>
                </a:solidFill>
              </a:rPr>
              <a:t>PostgreSQL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b="1" dirty="0">
                <a:solidFill>
                  <a:schemeClr val="dk1"/>
                </a:solidFill>
              </a:rPr>
              <a:t>MySQL</a:t>
            </a:r>
            <a:r>
              <a:rPr lang="ru-RU" dirty="0">
                <a:solidFill>
                  <a:schemeClr val="dk1"/>
                </a:solidFill>
              </a:rPr>
              <a:t>)</a:t>
            </a:r>
            <a:r>
              <a:rPr lang="en-US" dirty="0">
                <a:solidFill>
                  <a:schemeClr val="dk1"/>
                </a:solidFill>
              </a:rPr>
              <a:t>,</a:t>
            </a:r>
            <a:r>
              <a:rPr lang="ru-RU" dirty="0">
                <a:solidFill>
                  <a:schemeClr val="dk1"/>
                </a:solidFill>
              </a:rPr>
              <a:t> асинхронной библиотеке </a:t>
            </a:r>
            <a:r>
              <a:rPr lang="en-US" b="1" dirty="0" err="1">
                <a:solidFill>
                  <a:schemeClr val="dk1"/>
                </a:solidFill>
                <a:highlight>
                  <a:schemeClr val="lt1"/>
                </a:highlight>
              </a:rPr>
              <a:t>aiogram</a:t>
            </a:r>
            <a:r>
              <a:rPr lang="en-US" dirty="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 а</a:t>
            </a:r>
            <a:r>
              <a:rPr lang="ru-RU" dirty="0">
                <a:solidFill>
                  <a:schemeClr val="dk1"/>
                </a:solidFill>
              </a:rPr>
              <a:t> также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ru-RU" dirty="0">
                <a:solidFill>
                  <a:schemeClr val="dk1"/>
                </a:solidFill>
              </a:rPr>
              <a:t>применить принципы ООП в приложении</a:t>
            </a:r>
          </a:p>
          <a:p>
            <a:endParaRPr lang="ru-RU" dirty="0">
              <a:solidFill>
                <a:schemeClr val="dk1"/>
              </a:solidFill>
            </a:endParaRPr>
          </a:p>
          <a:p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9BEA9-6B34-4AA6-8571-29088EAF2676}"/>
              </a:ext>
            </a:extLst>
          </p:cNvPr>
          <p:cNvSpPr txBox="1"/>
          <p:nvPr/>
        </p:nvSpPr>
        <p:spPr>
          <a:xfrm>
            <a:off x="7056992" y="861238"/>
            <a:ext cx="949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A74869-C344-4D2C-95F2-F28DBBD14E2D}"/>
              </a:ext>
            </a:extLst>
          </p:cNvPr>
          <p:cNvSpPr txBox="1"/>
          <p:nvPr/>
        </p:nvSpPr>
        <p:spPr>
          <a:xfrm>
            <a:off x="4007862" y="861238"/>
            <a:ext cx="949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💪</a:t>
            </a:r>
          </a:p>
        </p:txBody>
      </p:sp>
      <p:sp>
        <p:nvSpPr>
          <p:cNvPr id="15" name="Google Shape;188;p12">
            <a:extLst>
              <a:ext uri="{FF2B5EF4-FFF2-40B4-BE49-F238E27FC236}">
                <a16:creationId xmlns:a16="http://schemas.microsoft.com/office/drawing/2014/main" id="{A856FD90-913D-42AE-A480-9F6F2986BBAD}"/>
              </a:ext>
            </a:extLst>
          </p:cNvPr>
          <p:cNvSpPr txBox="1">
            <a:spLocks/>
          </p:cNvSpPr>
          <p:nvPr/>
        </p:nvSpPr>
        <p:spPr>
          <a:xfrm>
            <a:off x="540000" y="482378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"/>
            </a:pPr>
            <a:r>
              <a:rPr lang="ru-RU" sz="1800" b="1" dirty="0">
                <a:solidFill>
                  <a:schemeClr val="dk1"/>
                </a:solidFill>
                <a:latin typeface="IBM Plex Sans" panose="020B0503050203000203" pitchFamily="34" charset="0"/>
              </a:rPr>
              <a:t>Достигнутые цели / Итоги в формате ДТП</a:t>
            </a:r>
            <a:endParaRPr lang="ru-RU" sz="1800" b="1" dirty="0">
              <a:solidFill>
                <a:schemeClr val="dk1"/>
              </a:solidFill>
              <a:latin typeface="IBM Plex Sans" panose="020B0503050203000203" pitchFamily="34" charset="0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</a:pPr>
            <a:r>
              <a:rPr lang="ru-RU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Вывести продукт на рынок, закрепиться на рынке, найти покупателей и заказчиков продукта для таких же или аналогичных ниш</a:t>
            </a:r>
            <a:r>
              <a:rPr lang="ru-RU" sz="1400" dirty="0">
                <a:latin typeface="IBM Plex Sans" panose="020B0503050203000203" pitchFamily="34" charset="0"/>
                <a:ea typeface="Calibri" panose="020F0502020204030204" pitchFamily="34" charset="0"/>
              </a:rPr>
              <a:t>;</a:t>
            </a:r>
          </a:p>
          <a:p>
            <a:pPr marL="285750" indent="-285750">
              <a:lnSpc>
                <a:spcPct val="114000"/>
              </a:lnSpc>
              <a:buBlip>
                <a:blip r:embed="rId3"/>
              </a:buBlip>
            </a:pPr>
            <a:r>
              <a:rPr lang="ru-RU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Вывести продукт на рынок, закрепиться на рынке, найти покупателей и заказчиков продукта для таких же или аналогичных ниш</a:t>
            </a:r>
            <a:r>
              <a:rPr lang="ru-RU" sz="1400" dirty="0">
                <a:latin typeface="IBM Plex Sans" panose="020B0503050203000203" pitchFamily="34" charset="0"/>
                <a:ea typeface="Calibri" panose="020F0502020204030204" pitchFamily="34" charset="0"/>
              </a:rPr>
              <a:t>;</a:t>
            </a:r>
            <a:endParaRPr lang="ru-RU" sz="1400" dirty="0">
              <a:latin typeface="IBM Plex Sans" panose="020B0503050203000203" pitchFamily="34" charset="0"/>
            </a:endParaRPr>
          </a:p>
          <a:p>
            <a:pPr marL="285750" lvl="0" indent="-2857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</a:pPr>
            <a:r>
              <a:rPr lang="ru-RU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В следующих релизах попытаться использовать принцип ООП в доработке и проектировании;</a:t>
            </a:r>
          </a:p>
          <a:p>
            <a:pPr marL="285750" indent="-285750">
              <a:lnSpc>
                <a:spcPct val="114000"/>
              </a:lnSpc>
              <a:buBlip>
                <a:blip r:embed="rId3"/>
              </a:buBlip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упрощения работы, расширения функционала и обеспечения более высокой скорости работы бота использовать библиотеку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aiogram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позволяющую использовать асинхронный функционал управления процессами внутри системы;</a:t>
            </a:r>
            <a:endParaRPr lang="ru-RU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4000"/>
              </a:lnSpc>
              <a:buBlip>
                <a:blip r:embed="rId3"/>
              </a:buBlip>
            </a:pP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Выполнить переход на более полноценные и популярные системы управления базами данных, такие как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или </a:t>
            </a:r>
            <a:r>
              <a:rPr lang="en-US" sz="14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r>
              <a:rPr lang="ru-RU" sz="1400" dirty="0">
                <a:solidFill>
                  <a:srgbClr val="000000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sz="1400" dirty="0">
              <a:latin typeface="IBM Plex Sans" panose="020B0503050203000203" pitchFamily="34" charset="0"/>
            </a:endParaRP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5022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Идеи на будущее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8"/>
          <p:cNvPicPr preferRelativeResize="0"/>
          <p:nvPr/>
        </p:nvPicPr>
        <p:blipFill>
          <a:blip r:embed="rId3"/>
          <a:srcRect l="5538" r="5538"/>
          <a:stretch/>
        </p:blipFill>
        <p:spPr>
          <a:xfrm>
            <a:off x="540000" y="720011"/>
            <a:ext cx="2659800" cy="397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1800" dirty="0"/>
              <a:t>Кирилл Кириллов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200" dirty="0">
                <a:solidFill>
                  <a:schemeClr val="dk2"/>
                </a:solidFill>
              </a:rPr>
              <a:t>Программист Python, год поступления в </a:t>
            </a:r>
            <a:r>
              <a:rPr lang="ru-RU" sz="1200" dirty="0" err="1">
                <a:solidFill>
                  <a:schemeClr val="dk2"/>
                </a:solidFill>
              </a:rPr>
              <a:t>GeekBrains</a:t>
            </a:r>
            <a:r>
              <a:rPr lang="ru-RU" sz="1200" dirty="0">
                <a:solidFill>
                  <a:schemeClr val="dk2"/>
                </a:solidFill>
              </a:rPr>
              <a:t> - 2022</a:t>
            </a: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97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Немного о себе: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Проживаю в городе Челябинск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С детства всегда интересовался ИТ-технологиями, электроникой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Также люблю сноубординг и кинопроизводство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Имею высшее техническое образование, являюсь совладельцем вендингового </a:t>
            </a:r>
            <a:r>
              <a:rPr lang="ru-RU" sz="1200" dirty="0" err="1">
                <a:solidFill>
                  <a:schemeClr val="dk1"/>
                </a:solidFill>
              </a:rPr>
              <a:t>кофебизнеса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Планирую развиться в сфере программирования и создать собственный стартап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Поставленная задача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169;p9">
            <a:extLst>
              <a:ext uri="{FF2B5EF4-FFF2-40B4-BE49-F238E27FC236}">
                <a16:creationId xmlns:a16="http://schemas.microsoft.com/office/drawing/2014/main" id="{1D248A64-EE8C-48B9-8903-EB3EF1AFC779}"/>
              </a:ext>
            </a:extLst>
          </p:cNvPr>
          <p:cNvSpPr txBox="1">
            <a:spLocks/>
          </p:cNvSpPr>
          <p:nvPr/>
        </p:nvSpPr>
        <p:spPr>
          <a:xfrm>
            <a:off x="540000" y="11835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ru-RU" b="1" dirty="0">
                <a:solidFill>
                  <a:schemeClr val="dk1"/>
                </a:solidFill>
              </a:rPr>
              <a:t>Цель проекта </a:t>
            </a:r>
            <a:r>
              <a:rPr lang="ru-RU" dirty="0">
                <a:solidFill>
                  <a:schemeClr val="dk1"/>
                </a:solidFill>
              </a:rPr>
              <a:t>– разработать </a:t>
            </a:r>
            <a:r>
              <a:rPr lang="en-US" dirty="0">
                <a:solidFill>
                  <a:schemeClr val="dk1"/>
                </a:solidFill>
              </a:rPr>
              <a:t>Telegram-</a:t>
            </a:r>
            <a:r>
              <a:rPr lang="ru-RU" dirty="0">
                <a:solidFill>
                  <a:schemeClr val="dk1"/>
                </a:solidFill>
              </a:rPr>
              <a:t>бота для взаимодействия пользователей с акционными продуктами компании и управления вендинговым оборудованием.</a:t>
            </a:r>
          </a:p>
          <a:p>
            <a:pPr>
              <a:lnSpc>
                <a:spcPct val="114000"/>
              </a:lnSpc>
            </a:pPr>
            <a:r>
              <a:rPr lang="ru-RU" b="1" dirty="0">
                <a:solidFill>
                  <a:schemeClr val="dk1"/>
                </a:solidFill>
              </a:rPr>
              <a:t>Целевая аудитория </a:t>
            </a:r>
            <a:r>
              <a:rPr lang="ru-RU" dirty="0">
                <a:solidFill>
                  <a:schemeClr val="dk1"/>
                </a:solidFill>
              </a:rPr>
              <a:t>– клиенты компании: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Любят вкусные кофейные напитки;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Любят различные акционные и скидочные предложения;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Ценят свое время</a:t>
            </a:r>
          </a:p>
          <a:p>
            <a:pPr>
              <a:lnSpc>
                <a:spcPct val="114000"/>
              </a:lnSpc>
            </a:pPr>
            <a:r>
              <a:rPr lang="ru-RU" b="1" dirty="0">
                <a:solidFill>
                  <a:schemeClr val="dk1"/>
                </a:solidFill>
              </a:rPr>
              <a:t>Объективные потребности целевой аудитории</a:t>
            </a:r>
            <a:r>
              <a:rPr lang="ru-RU" dirty="0">
                <a:solidFill>
                  <a:schemeClr val="dk1"/>
                </a:solidFill>
              </a:rPr>
              <a:t>: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Купить вкусный кофейный напиток высокого качества быстро и по адекватной стоимости;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Ознакомиться с действующими акциями и скидками компании даже не подходя к кофейне;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Воспользоваться бонусными преимуществами, предоставляемыми компанией;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</a:rPr>
              <a:t>В случае возникновения вопросов получить грамотную техническую поддержку.</a:t>
            </a:r>
          </a:p>
          <a:p>
            <a:pPr>
              <a:lnSpc>
                <a:spcPct val="114000"/>
              </a:lnSpc>
            </a:pPr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4000"/>
              </a:lnSpc>
            </a:pPr>
            <a:r>
              <a:rPr lang="ru-RU" b="1" dirty="0">
                <a:solidFill>
                  <a:schemeClr val="dk1"/>
                </a:solidFill>
              </a:rPr>
              <a:t>Миссия</a:t>
            </a:r>
            <a:r>
              <a:rPr lang="ru-RU" dirty="0">
                <a:solidFill>
                  <a:schemeClr val="dk1"/>
                </a:solidFill>
              </a:rPr>
              <a:t> – удовлетворение потребностей клиентов компании с помощью доступной, логичной, интуитивно понятной и простой информационной системы.</a:t>
            </a:r>
          </a:p>
          <a:p>
            <a:pPr>
              <a:lnSpc>
                <a:spcPct val="114000"/>
              </a:lnSpc>
            </a:pPr>
            <a:endParaRPr lang="ru-RU" dirty="0">
              <a:solidFill>
                <a:schemeClr val="dk1"/>
              </a:solidFill>
            </a:endParaRPr>
          </a:p>
          <a:p>
            <a:pPr>
              <a:lnSpc>
                <a:spcPct val="114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Решение задачи / План работы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Google Shape;175;p10">
            <a:extLst>
              <a:ext uri="{FF2B5EF4-FFF2-40B4-BE49-F238E27FC236}">
                <a16:creationId xmlns:a16="http://schemas.microsoft.com/office/drawing/2014/main" id="{7E0CFA5E-6033-435A-98F7-DF0B485B059B}"/>
              </a:ext>
            </a:extLst>
          </p:cNvPr>
          <p:cNvSpPr txBox="1">
            <a:spLocks/>
          </p:cNvSpPr>
          <p:nvPr/>
        </p:nvSpPr>
        <p:spPr>
          <a:xfrm>
            <a:off x="540000" y="1432606"/>
            <a:ext cx="8064000" cy="185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ru-RU" sz="1400" dirty="0">
                <a:solidFill>
                  <a:schemeClr val="dk1"/>
                </a:solidFill>
              </a:rPr>
              <a:t>Для решения этой задачи был составлен план работы, состоящий из следующих этапов: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dk1"/>
                </a:solidFill>
              </a:rPr>
              <a:t>Изучить текущее положение вендингового направления бизнеса в плане информационного взаимодействия между компанией и клиентом;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dk1"/>
                </a:solidFill>
              </a:rPr>
              <a:t>Изучить способы решения текущей проблемы;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dk1"/>
                </a:solidFill>
              </a:rPr>
              <a:t>Разработать архитектуру взаимодействия между пользователем и ботом;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dk1"/>
                </a:solidFill>
              </a:rPr>
              <a:t>Изучить и внедрить инструменты и необходимый технологический стек для решения текущей задачи;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dk1"/>
                </a:solidFill>
              </a:rPr>
              <a:t>Спроектировать базу данных пользователей и базу данных о выданных напитках;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dk1"/>
                </a:solidFill>
              </a:rPr>
              <a:t>Реализовать модульную структуру приложения с основными и второстепенными функциями, где каждый модуль отвечает за свои задачи;</a:t>
            </a:r>
          </a:p>
          <a:p>
            <a:pPr marL="228600" indent="-228600">
              <a:lnSpc>
                <a:spcPct val="114000"/>
              </a:lnSpc>
              <a:buFont typeface="+mj-lt"/>
              <a:buAutoNum type="arabicPeriod"/>
            </a:pPr>
            <a:r>
              <a:rPr lang="ru-RU" sz="1400" dirty="0">
                <a:solidFill>
                  <a:schemeClr val="dk1"/>
                </a:solidFill>
              </a:rPr>
              <a:t>Адаптировать поведение интерфейса системы под нужды большинства пользователей;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5"/>
          <p:cNvCxnSpPr>
            <a:cxnSpLocks/>
            <a:stCxn id="206" idx="4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992705" y="129507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Ознакомление с проектом, подготовка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15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15"/>
          <p:cNvSpPr txBox="1">
            <a:spLocks noGrp="1"/>
          </p:cNvSpPr>
          <p:nvPr>
            <p:ph type="subTitle" idx="2"/>
          </p:nvPr>
        </p:nvSpPr>
        <p:spPr>
          <a:xfrm>
            <a:off x="985802" y="21764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/>
              <a:t>Изучение существующего рынка вендинга</a:t>
            </a:r>
            <a:endParaRPr dirty="0"/>
          </a:p>
        </p:txBody>
      </p:sp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</a:t>
            </a:r>
            <a:r>
              <a:rPr lang="ru" dirty="0">
                <a:solidFill>
                  <a:schemeClr val="dk1"/>
                </a:solidFill>
              </a:rPr>
              <a:t>проекта</a:t>
            </a:r>
            <a:endParaRPr dirty="0"/>
          </a:p>
        </p:txBody>
      </p:sp>
      <p:sp>
        <p:nvSpPr>
          <p:cNvPr id="47" name="Google Shape;206;p15">
            <a:extLst>
              <a:ext uri="{FF2B5EF4-FFF2-40B4-BE49-F238E27FC236}">
                <a16:creationId xmlns:a16="http://schemas.microsoft.com/office/drawing/2014/main" id="{CED32A9C-89B6-4263-9FD4-E506C581CCC1}"/>
              </a:ext>
            </a:extLst>
          </p:cNvPr>
          <p:cNvSpPr/>
          <p:nvPr/>
        </p:nvSpPr>
        <p:spPr>
          <a:xfrm>
            <a:off x="539937" y="397342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" name="Google Shape;206;p15">
            <a:extLst>
              <a:ext uri="{FF2B5EF4-FFF2-40B4-BE49-F238E27FC236}">
                <a16:creationId xmlns:a16="http://schemas.microsoft.com/office/drawing/2014/main" id="{A8AF2642-55AC-47B0-84B2-C2362C5F9EE5}"/>
              </a:ext>
            </a:extLst>
          </p:cNvPr>
          <p:cNvSpPr/>
          <p:nvPr/>
        </p:nvSpPr>
        <p:spPr>
          <a:xfrm>
            <a:off x="539937" y="228970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" name="Google Shape;213;p15">
            <a:extLst>
              <a:ext uri="{FF2B5EF4-FFF2-40B4-BE49-F238E27FC236}">
                <a16:creationId xmlns:a16="http://schemas.microsoft.com/office/drawing/2014/main" id="{1DD2A329-FF30-42AD-AC73-BF4296728A60}"/>
              </a:ext>
            </a:extLst>
          </p:cNvPr>
          <p:cNvSpPr txBox="1">
            <a:spLocks/>
          </p:cNvSpPr>
          <p:nvPr/>
        </p:nvSpPr>
        <p:spPr>
          <a:xfrm>
            <a:off x="992705" y="2986071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/>
              <a:t>Разработка архитектуры работы системы</a:t>
            </a:r>
          </a:p>
        </p:txBody>
      </p:sp>
      <p:cxnSp>
        <p:nvCxnSpPr>
          <p:cNvPr id="55" name="Google Shape;205;p15">
            <a:extLst>
              <a:ext uri="{FF2B5EF4-FFF2-40B4-BE49-F238E27FC236}">
                <a16:creationId xmlns:a16="http://schemas.microsoft.com/office/drawing/2014/main" id="{9980CA16-DA47-4092-AC8B-01A5F65DDE4F}"/>
              </a:ext>
            </a:extLst>
          </p:cNvPr>
          <p:cNvCxnSpPr>
            <a:cxnSpLocks/>
          </p:cNvCxnSpPr>
          <p:nvPr/>
        </p:nvCxnSpPr>
        <p:spPr>
          <a:xfrm>
            <a:off x="715737" y="26336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206;p15">
            <a:extLst>
              <a:ext uri="{FF2B5EF4-FFF2-40B4-BE49-F238E27FC236}">
                <a16:creationId xmlns:a16="http://schemas.microsoft.com/office/drawing/2014/main" id="{5DA4D9AF-1CF6-452C-99D1-5EC4E7111CBC}"/>
              </a:ext>
            </a:extLst>
          </p:cNvPr>
          <p:cNvSpPr/>
          <p:nvPr/>
        </p:nvSpPr>
        <p:spPr>
          <a:xfrm>
            <a:off x="539937" y="3117838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7" name="Google Shape;205;p15">
            <a:extLst>
              <a:ext uri="{FF2B5EF4-FFF2-40B4-BE49-F238E27FC236}">
                <a16:creationId xmlns:a16="http://schemas.microsoft.com/office/drawing/2014/main" id="{9D1F24C9-1371-4F77-B804-F7DFE7CE0051}"/>
              </a:ext>
            </a:extLst>
          </p:cNvPr>
          <p:cNvCxnSpPr>
            <a:cxnSpLocks/>
          </p:cNvCxnSpPr>
          <p:nvPr/>
        </p:nvCxnSpPr>
        <p:spPr>
          <a:xfrm>
            <a:off x="715737" y="34694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205;p15">
            <a:extLst>
              <a:ext uri="{FF2B5EF4-FFF2-40B4-BE49-F238E27FC236}">
                <a16:creationId xmlns:a16="http://schemas.microsoft.com/office/drawing/2014/main" id="{9F67563D-2F6D-49E0-A182-AAE5C7B22F73}"/>
              </a:ext>
            </a:extLst>
          </p:cNvPr>
          <p:cNvCxnSpPr>
            <a:cxnSpLocks/>
          </p:cNvCxnSpPr>
          <p:nvPr/>
        </p:nvCxnSpPr>
        <p:spPr>
          <a:xfrm>
            <a:off x="7037001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205;p15">
            <a:extLst>
              <a:ext uri="{FF2B5EF4-FFF2-40B4-BE49-F238E27FC236}">
                <a16:creationId xmlns:a16="http://schemas.microsoft.com/office/drawing/2014/main" id="{31298F57-32A5-495C-9498-6A05FC06A257}"/>
              </a:ext>
            </a:extLst>
          </p:cNvPr>
          <p:cNvCxnSpPr>
            <a:cxnSpLocks/>
          </p:cNvCxnSpPr>
          <p:nvPr/>
        </p:nvCxnSpPr>
        <p:spPr>
          <a:xfrm>
            <a:off x="2819750" y="1798075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205;p15">
            <a:extLst>
              <a:ext uri="{FF2B5EF4-FFF2-40B4-BE49-F238E27FC236}">
                <a16:creationId xmlns:a16="http://schemas.microsoft.com/office/drawing/2014/main" id="{DEFE432A-B2CF-42DD-A2C9-112C16C6DDF6}"/>
              </a:ext>
            </a:extLst>
          </p:cNvPr>
          <p:cNvCxnSpPr>
            <a:cxnSpLocks/>
          </p:cNvCxnSpPr>
          <p:nvPr/>
        </p:nvCxnSpPr>
        <p:spPr>
          <a:xfrm>
            <a:off x="2819750" y="26270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C1DE366B-00F6-4232-B1DF-BADCC16A9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704" y="3818403"/>
            <a:ext cx="1278000" cy="338400"/>
          </a:xfrm>
        </p:spPr>
        <p:txBody>
          <a:bodyPr/>
          <a:lstStyle/>
          <a:p>
            <a:r>
              <a:rPr lang="ru-RU" dirty="0"/>
              <a:t>Изучение необходимых  для работы библиотек</a:t>
            </a:r>
          </a:p>
        </p:txBody>
      </p:sp>
      <p:sp>
        <p:nvSpPr>
          <p:cNvPr id="66" name="Google Shape;206;p15">
            <a:extLst>
              <a:ext uri="{FF2B5EF4-FFF2-40B4-BE49-F238E27FC236}">
                <a16:creationId xmlns:a16="http://schemas.microsoft.com/office/drawing/2014/main" id="{34AE8069-C851-4C98-A94B-90B3A26E6851}"/>
              </a:ext>
            </a:extLst>
          </p:cNvPr>
          <p:cNvSpPr/>
          <p:nvPr/>
        </p:nvSpPr>
        <p:spPr>
          <a:xfrm>
            <a:off x="2667269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" name="Google Shape;206;p15">
            <a:extLst>
              <a:ext uri="{FF2B5EF4-FFF2-40B4-BE49-F238E27FC236}">
                <a16:creationId xmlns:a16="http://schemas.microsoft.com/office/drawing/2014/main" id="{9C36F2B2-7220-470C-92F1-DCAAD79834D8}"/>
              </a:ext>
            </a:extLst>
          </p:cNvPr>
          <p:cNvSpPr/>
          <p:nvPr/>
        </p:nvSpPr>
        <p:spPr>
          <a:xfrm>
            <a:off x="2643950" y="228887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" name="Google Shape;206;p15">
            <a:extLst>
              <a:ext uri="{FF2B5EF4-FFF2-40B4-BE49-F238E27FC236}">
                <a16:creationId xmlns:a16="http://schemas.microsoft.com/office/drawing/2014/main" id="{D0360FC7-86A1-4A92-A2B3-87700491BD15}"/>
              </a:ext>
            </a:extLst>
          </p:cNvPr>
          <p:cNvSpPr/>
          <p:nvPr/>
        </p:nvSpPr>
        <p:spPr>
          <a:xfrm>
            <a:off x="2630721" y="31245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" name="Google Shape;206;p15">
            <a:extLst>
              <a:ext uri="{FF2B5EF4-FFF2-40B4-BE49-F238E27FC236}">
                <a16:creationId xmlns:a16="http://schemas.microsoft.com/office/drawing/2014/main" id="{ADA60A2A-EF8F-418B-B940-C39919AF996A}"/>
              </a:ext>
            </a:extLst>
          </p:cNvPr>
          <p:cNvSpPr/>
          <p:nvPr/>
        </p:nvSpPr>
        <p:spPr>
          <a:xfrm>
            <a:off x="2643950" y="3979908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" name="Google Shape;206;p15">
            <a:extLst>
              <a:ext uri="{FF2B5EF4-FFF2-40B4-BE49-F238E27FC236}">
                <a16:creationId xmlns:a16="http://schemas.microsoft.com/office/drawing/2014/main" id="{4EC50A64-6B69-40DD-877D-7D33A425A86D}"/>
              </a:ext>
            </a:extLst>
          </p:cNvPr>
          <p:cNvSpPr/>
          <p:nvPr/>
        </p:nvSpPr>
        <p:spPr>
          <a:xfrm>
            <a:off x="6858037" y="143340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2" name="Google Shape;205;p15">
            <a:extLst>
              <a:ext uri="{FF2B5EF4-FFF2-40B4-BE49-F238E27FC236}">
                <a16:creationId xmlns:a16="http://schemas.microsoft.com/office/drawing/2014/main" id="{0F128E3A-0B4B-46E8-AA62-D097AC16718B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4915135" y="3437663"/>
            <a:ext cx="0" cy="55109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205;p15">
            <a:extLst>
              <a:ext uri="{FF2B5EF4-FFF2-40B4-BE49-F238E27FC236}">
                <a16:creationId xmlns:a16="http://schemas.microsoft.com/office/drawing/2014/main" id="{3379C5A0-E3E0-4B8E-BFDC-D289113B7DA6}"/>
              </a:ext>
            </a:extLst>
          </p:cNvPr>
          <p:cNvCxnSpPr>
            <a:cxnSpLocks/>
          </p:cNvCxnSpPr>
          <p:nvPr/>
        </p:nvCxnSpPr>
        <p:spPr>
          <a:xfrm>
            <a:off x="4915135" y="2633638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205;p15">
            <a:extLst>
              <a:ext uri="{FF2B5EF4-FFF2-40B4-BE49-F238E27FC236}">
                <a16:creationId xmlns:a16="http://schemas.microsoft.com/office/drawing/2014/main" id="{3B14F9B2-F82F-4DF8-B5DD-72DEC481B259}"/>
              </a:ext>
            </a:extLst>
          </p:cNvPr>
          <p:cNvCxnSpPr>
            <a:cxnSpLocks/>
          </p:cNvCxnSpPr>
          <p:nvPr/>
        </p:nvCxnSpPr>
        <p:spPr>
          <a:xfrm>
            <a:off x="4927826" y="1778400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205;p15">
            <a:extLst>
              <a:ext uri="{FF2B5EF4-FFF2-40B4-BE49-F238E27FC236}">
                <a16:creationId xmlns:a16="http://schemas.microsoft.com/office/drawing/2014/main" id="{07164E31-C5C4-4843-918E-2EB8F23A6A7F}"/>
              </a:ext>
            </a:extLst>
          </p:cNvPr>
          <p:cNvCxnSpPr>
            <a:cxnSpLocks/>
          </p:cNvCxnSpPr>
          <p:nvPr/>
        </p:nvCxnSpPr>
        <p:spPr>
          <a:xfrm>
            <a:off x="2819750" y="3482625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CC2BFB71-BC75-4693-B80E-EACBAAE9154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124592" y="1207704"/>
            <a:ext cx="1278000" cy="338400"/>
          </a:xfrm>
        </p:spPr>
        <p:txBody>
          <a:bodyPr/>
          <a:lstStyle/>
          <a:p>
            <a:r>
              <a:rPr lang="ru-RU" dirty="0"/>
              <a:t>Изучение второстепенных инструментов (</a:t>
            </a:r>
            <a:r>
              <a:rPr lang="en-US" b="1" dirty="0"/>
              <a:t>SQLite</a:t>
            </a:r>
            <a:r>
              <a:rPr lang="en-US" dirty="0"/>
              <a:t>, </a:t>
            </a:r>
            <a:r>
              <a:rPr lang="en-US" b="1" dirty="0"/>
              <a:t>Linux</a:t>
            </a:r>
            <a:r>
              <a:rPr lang="ru-RU" dirty="0"/>
              <a:t>)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E7658375-9372-4DA7-9D56-19DDEC606F5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09827" y="2157429"/>
            <a:ext cx="1278000" cy="338400"/>
          </a:xfrm>
        </p:spPr>
        <p:txBody>
          <a:bodyPr/>
          <a:lstStyle/>
          <a:p>
            <a:r>
              <a:rPr lang="ru-RU" dirty="0"/>
              <a:t>Разработка структуры баз данных системы</a:t>
            </a:r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9811676A-E7E0-4C8E-B049-B8714F0423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103232" y="2986071"/>
            <a:ext cx="1278000" cy="338400"/>
          </a:xfrm>
        </p:spPr>
        <p:txBody>
          <a:bodyPr/>
          <a:lstStyle/>
          <a:p>
            <a:r>
              <a:rPr lang="ru-RU" dirty="0"/>
              <a:t>Разработка модульной структуры системы</a:t>
            </a:r>
          </a:p>
        </p:txBody>
      </p:sp>
      <p:sp>
        <p:nvSpPr>
          <p:cNvPr id="82" name="Google Shape;206;p15">
            <a:extLst>
              <a:ext uri="{FF2B5EF4-FFF2-40B4-BE49-F238E27FC236}">
                <a16:creationId xmlns:a16="http://schemas.microsoft.com/office/drawing/2014/main" id="{00537E3D-5D50-4D13-8FB8-37B3925F6684}"/>
              </a:ext>
            </a:extLst>
          </p:cNvPr>
          <p:cNvSpPr/>
          <p:nvPr/>
        </p:nvSpPr>
        <p:spPr>
          <a:xfrm>
            <a:off x="4739335" y="3988759"/>
            <a:ext cx="351600" cy="351600"/>
          </a:xfrm>
          <a:prstGeom prst="ellipse">
            <a:avLst/>
          </a:prstGeom>
          <a:solidFill>
            <a:srgbClr val="8D46F6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" name="Google Shape;206;p15">
            <a:extLst>
              <a:ext uri="{FF2B5EF4-FFF2-40B4-BE49-F238E27FC236}">
                <a16:creationId xmlns:a16="http://schemas.microsoft.com/office/drawing/2014/main" id="{DD52CD24-221B-4BA6-B725-967727810130}"/>
              </a:ext>
            </a:extLst>
          </p:cNvPr>
          <p:cNvSpPr/>
          <p:nvPr/>
        </p:nvSpPr>
        <p:spPr>
          <a:xfrm>
            <a:off x="4749439" y="311956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" name="Google Shape;206;p15">
            <a:extLst>
              <a:ext uri="{FF2B5EF4-FFF2-40B4-BE49-F238E27FC236}">
                <a16:creationId xmlns:a16="http://schemas.microsoft.com/office/drawing/2014/main" id="{1B9D7760-3954-4D84-8A16-514D13B26A07}"/>
              </a:ext>
            </a:extLst>
          </p:cNvPr>
          <p:cNvSpPr/>
          <p:nvPr/>
        </p:nvSpPr>
        <p:spPr>
          <a:xfrm>
            <a:off x="4739335" y="227417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" name="Google Shape;206;p15">
            <a:extLst>
              <a:ext uri="{FF2B5EF4-FFF2-40B4-BE49-F238E27FC236}">
                <a16:creationId xmlns:a16="http://schemas.microsoft.com/office/drawing/2014/main" id="{33309B39-828A-4C25-BF24-8E4446312B26}"/>
              </a:ext>
            </a:extLst>
          </p:cNvPr>
          <p:cNvSpPr/>
          <p:nvPr/>
        </p:nvSpPr>
        <p:spPr>
          <a:xfrm>
            <a:off x="4762653" y="1444586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Подзаголовок 15">
            <a:extLst>
              <a:ext uri="{FF2B5EF4-FFF2-40B4-BE49-F238E27FC236}">
                <a16:creationId xmlns:a16="http://schemas.microsoft.com/office/drawing/2014/main" id="{0D876619-6254-477F-86C8-4BD17D24B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3031" y="3876048"/>
            <a:ext cx="1278000" cy="338400"/>
          </a:xfrm>
        </p:spPr>
        <p:txBody>
          <a:bodyPr/>
          <a:lstStyle/>
          <a:p>
            <a:r>
              <a:rPr lang="ru-RU" dirty="0"/>
              <a:t>Разработка основных функций системы</a:t>
            </a:r>
          </a:p>
        </p:txBody>
      </p:sp>
      <p:sp>
        <p:nvSpPr>
          <p:cNvPr id="18" name="Подзаголовок 17">
            <a:extLst>
              <a:ext uri="{FF2B5EF4-FFF2-40B4-BE49-F238E27FC236}">
                <a16:creationId xmlns:a16="http://schemas.microsoft.com/office/drawing/2014/main" id="{17767C5B-ECB1-4A22-AD6C-C340D3740AA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30679" y="1298633"/>
            <a:ext cx="1278000" cy="338400"/>
          </a:xfrm>
        </p:spPr>
        <p:txBody>
          <a:bodyPr/>
          <a:lstStyle/>
          <a:p>
            <a:r>
              <a:rPr lang="ru-RU" dirty="0"/>
              <a:t>Разработка вторичных функций системы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ED31F65E-1C63-4578-8048-C29A060D2E0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6818" y="2091001"/>
            <a:ext cx="1278000" cy="338400"/>
          </a:xfrm>
        </p:spPr>
        <p:txBody>
          <a:bodyPr/>
          <a:lstStyle/>
          <a:p>
            <a:r>
              <a:rPr lang="ru-RU" dirty="0"/>
              <a:t>Адаптация </a:t>
            </a:r>
            <a:r>
              <a:rPr lang="en-US" dirty="0"/>
              <a:t>UI</a:t>
            </a:r>
            <a:r>
              <a:rPr lang="ru-RU" dirty="0"/>
              <a:t> интерфейса системы</a:t>
            </a:r>
          </a:p>
        </p:txBody>
      </p:sp>
      <p:sp>
        <p:nvSpPr>
          <p:cNvPr id="22" name="Подзаголовок 21">
            <a:extLst>
              <a:ext uri="{FF2B5EF4-FFF2-40B4-BE49-F238E27FC236}">
                <a16:creationId xmlns:a16="http://schemas.microsoft.com/office/drawing/2014/main" id="{3D4D9FE9-27DA-45FF-8A0D-8721F913D37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216818" y="2955238"/>
            <a:ext cx="1278000" cy="338400"/>
          </a:xfrm>
        </p:spPr>
        <p:txBody>
          <a:bodyPr/>
          <a:lstStyle/>
          <a:p>
            <a:r>
              <a:rPr lang="ru-RU" dirty="0"/>
              <a:t>Ручное тестирование приложения</a:t>
            </a:r>
          </a:p>
        </p:txBody>
      </p:sp>
      <p:sp>
        <p:nvSpPr>
          <p:cNvPr id="97" name="Google Shape;207;p15">
            <a:extLst>
              <a:ext uri="{FF2B5EF4-FFF2-40B4-BE49-F238E27FC236}">
                <a16:creationId xmlns:a16="http://schemas.microsoft.com/office/drawing/2014/main" id="{7D6BD498-0CB7-46DB-87C3-FBE04A8FA77E}"/>
              </a:ext>
            </a:extLst>
          </p:cNvPr>
          <p:cNvSpPr/>
          <p:nvPr/>
        </p:nvSpPr>
        <p:spPr>
          <a:xfrm>
            <a:off x="6855822" y="2278920"/>
            <a:ext cx="351600" cy="351600"/>
          </a:xfrm>
          <a:prstGeom prst="ellipse">
            <a:avLst/>
          </a:prstGeom>
          <a:solidFill>
            <a:srgbClr val="71E76E"/>
          </a:solidFill>
          <a:ln w="19050" cap="flat" cmpd="sng">
            <a:solidFill>
              <a:srgbClr val="71E7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" name="Подзаголовок 9">
            <a:extLst>
              <a:ext uri="{FF2B5EF4-FFF2-40B4-BE49-F238E27FC236}">
                <a16:creationId xmlns:a16="http://schemas.microsoft.com/office/drawing/2014/main" id="{13E49E90-1523-42B0-967F-C59F9CCA2529}"/>
              </a:ext>
            </a:extLst>
          </p:cNvPr>
          <p:cNvSpPr txBox="1">
            <a:spLocks/>
          </p:cNvSpPr>
          <p:nvPr/>
        </p:nvSpPr>
        <p:spPr>
          <a:xfrm>
            <a:off x="7321877" y="2149963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ru-RU" dirty="0"/>
              <a:t>Подготовка приложения к масштабированию</a:t>
            </a:r>
          </a:p>
        </p:txBody>
      </p:sp>
      <p:sp>
        <p:nvSpPr>
          <p:cNvPr id="26" name="Подзаголовок 25">
            <a:extLst>
              <a:ext uri="{FF2B5EF4-FFF2-40B4-BE49-F238E27FC236}">
                <a16:creationId xmlns:a16="http://schemas.microsoft.com/office/drawing/2014/main" id="{1C3BFC20-C061-48D8-A470-014772B69F2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03637" y="3960238"/>
            <a:ext cx="1278000" cy="338400"/>
          </a:xfrm>
        </p:spPr>
        <p:txBody>
          <a:bodyPr/>
          <a:lstStyle/>
          <a:p>
            <a:r>
              <a:rPr lang="ru-RU" dirty="0"/>
              <a:t>Бета-тестирование приложения</a:t>
            </a:r>
          </a:p>
        </p:txBody>
      </p:sp>
      <p:sp>
        <p:nvSpPr>
          <p:cNvPr id="28" name="Подзаголовок 27">
            <a:extLst>
              <a:ext uri="{FF2B5EF4-FFF2-40B4-BE49-F238E27FC236}">
                <a16:creationId xmlns:a16="http://schemas.microsoft.com/office/drawing/2014/main" id="{1FDEFC00-ABF1-4CCE-B5B4-144C121B7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6766" y="1379622"/>
            <a:ext cx="1278000" cy="338400"/>
          </a:xfrm>
        </p:spPr>
        <p:txBody>
          <a:bodyPr/>
          <a:lstStyle/>
          <a:p>
            <a:r>
              <a:rPr lang="ru-RU" dirty="0"/>
              <a:t>Доработка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46285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/>
              <a:t>Скриншоты</a:t>
            </a:r>
            <a:br>
              <a:rPr lang="ru" dirty="0"/>
            </a:br>
            <a:r>
              <a:rPr lang="ru" dirty="0"/>
              <a:t>проекта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/>
        </p:nvSpPr>
        <p:spPr>
          <a:xfrm>
            <a:off x="204749" y="4223185"/>
            <a:ext cx="1563702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Реакция на кнопку</a:t>
            </a:r>
          </a:p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1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/</a:t>
            </a:r>
            <a:r>
              <a:rPr lang="en-US" sz="1000" b="1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</a:t>
            </a:r>
            <a:endParaRPr sz="1000" b="1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" name="Google Shape;366;p27">
            <a:extLst>
              <a:ext uri="{FF2B5EF4-FFF2-40B4-BE49-F238E27FC236}">
                <a16:creationId xmlns:a16="http://schemas.microsoft.com/office/drawing/2014/main" id="{4D8E4365-17EA-406F-8316-910C6AB5D770}"/>
              </a:ext>
            </a:extLst>
          </p:cNvPr>
          <p:cNvSpPr txBox="1"/>
          <p:nvPr/>
        </p:nvSpPr>
        <p:spPr>
          <a:xfrm>
            <a:off x="465122" y="468515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Telegram-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бот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0C6D0C-8ED8-4AA0-8B81-12DEBCD0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9" y="920315"/>
            <a:ext cx="1563703" cy="330287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5E38D32-A269-47EA-B78E-6334F49E17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06821" y="920315"/>
            <a:ext cx="1563702" cy="330287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65797D-59A7-412D-84B5-FBE9E0AB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94320" y="920315"/>
            <a:ext cx="1563702" cy="330287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7398F30-93C1-4D36-B16A-37417199CE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81819" y="920315"/>
            <a:ext cx="1563702" cy="330287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F20BC73-BD83-46D5-B1DE-8C831CA6D2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369318" y="920316"/>
            <a:ext cx="1563702" cy="3302868"/>
          </a:xfrm>
          <a:prstGeom prst="rect">
            <a:avLst/>
          </a:prstGeom>
        </p:spPr>
      </p:pic>
      <p:sp>
        <p:nvSpPr>
          <p:cNvPr id="29" name="Google Shape;368;p27">
            <a:extLst>
              <a:ext uri="{FF2B5EF4-FFF2-40B4-BE49-F238E27FC236}">
                <a16:creationId xmlns:a16="http://schemas.microsoft.com/office/drawing/2014/main" id="{B8C49981-BB82-423A-B1EA-3B66EA136FA0}"/>
              </a:ext>
            </a:extLst>
          </p:cNvPr>
          <p:cNvSpPr txBox="1"/>
          <p:nvPr/>
        </p:nvSpPr>
        <p:spPr>
          <a:xfrm>
            <a:off x="2288583" y="4311670"/>
            <a:ext cx="276519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Реакции на кнопку «</a:t>
            </a:r>
            <a:r>
              <a:rPr lang="ru-RU" sz="1000" b="1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хочу напиток</a:t>
            </a: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" name="Google Shape;368;p27">
            <a:extLst>
              <a:ext uri="{FF2B5EF4-FFF2-40B4-BE49-F238E27FC236}">
                <a16:creationId xmlns:a16="http://schemas.microsoft.com/office/drawing/2014/main" id="{BF84998C-B0CE-49E7-B118-7B474B58F564}"/>
              </a:ext>
            </a:extLst>
          </p:cNvPr>
          <p:cNvSpPr txBox="1"/>
          <p:nvPr/>
        </p:nvSpPr>
        <p:spPr>
          <a:xfrm>
            <a:off x="5762926" y="4314659"/>
            <a:ext cx="276519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Реакции на кнопку «</a:t>
            </a:r>
            <a:r>
              <a:rPr lang="ru-RU" sz="1000" b="1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кэшбек</a:t>
            </a: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endParaRPr sz="1000" b="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10004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0C6D0C-8ED8-4AA0-8B81-12DEBCD0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2280" y="1025291"/>
            <a:ext cx="1355904" cy="286395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5E38D32-A269-47EA-B78E-6334F49E17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32732" y="1025292"/>
            <a:ext cx="1355904" cy="286395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65797D-59A7-412D-84B5-FBE9E0AB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74653" y="1025292"/>
            <a:ext cx="1355904" cy="286395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7398F30-93C1-4D36-B16A-37417199CE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16574" y="1025292"/>
            <a:ext cx="1355904" cy="28639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806BF3-05AC-4783-8C77-396975C8FED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058495" y="1025292"/>
            <a:ext cx="1355904" cy="2863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277A8D-BDBD-4061-ACB6-992D3C2DBDA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506289" y="1025292"/>
            <a:ext cx="1355904" cy="2863955"/>
          </a:xfrm>
          <a:prstGeom prst="rect">
            <a:avLst/>
          </a:prstGeom>
        </p:spPr>
      </p:pic>
      <p:sp>
        <p:nvSpPr>
          <p:cNvPr id="10" name="Google Shape;368;p27">
            <a:extLst>
              <a:ext uri="{FF2B5EF4-FFF2-40B4-BE49-F238E27FC236}">
                <a16:creationId xmlns:a16="http://schemas.microsoft.com/office/drawing/2014/main" id="{5A032539-D3E7-4C3D-9498-17A7607812F0}"/>
              </a:ext>
            </a:extLst>
          </p:cNvPr>
          <p:cNvSpPr txBox="1"/>
          <p:nvPr/>
        </p:nvSpPr>
        <p:spPr>
          <a:xfrm>
            <a:off x="165899" y="3889247"/>
            <a:ext cx="1563702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Реакция на кнопку</a:t>
            </a:r>
          </a:p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1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«кэшбек»</a:t>
            </a:r>
            <a:endParaRPr sz="1000" b="1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" name="Google Shape;368;p27">
            <a:extLst>
              <a:ext uri="{FF2B5EF4-FFF2-40B4-BE49-F238E27FC236}">
                <a16:creationId xmlns:a16="http://schemas.microsoft.com/office/drawing/2014/main" id="{642958A8-6EFE-4F9C-AF58-E578DCBE68C4}"/>
              </a:ext>
            </a:extLst>
          </p:cNvPr>
          <p:cNvSpPr txBox="1"/>
          <p:nvPr/>
        </p:nvSpPr>
        <p:spPr>
          <a:xfrm>
            <a:off x="1638184" y="3889246"/>
            <a:ext cx="1563702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Реакция на кнопку</a:t>
            </a:r>
          </a:p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1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«а</a:t>
            </a:r>
            <a:r>
              <a:rPr lang="ru-RU" sz="1000" b="1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кции»</a:t>
            </a:r>
            <a:endParaRPr sz="1000" b="1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" name="Google Shape;368;p27">
            <a:extLst>
              <a:ext uri="{FF2B5EF4-FFF2-40B4-BE49-F238E27FC236}">
                <a16:creationId xmlns:a16="http://schemas.microsoft.com/office/drawing/2014/main" id="{480B5D0A-E0B3-4182-A2DB-21D2F8552591}"/>
              </a:ext>
            </a:extLst>
          </p:cNvPr>
          <p:cNvSpPr txBox="1"/>
          <p:nvPr/>
        </p:nvSpPr>
        <p:spPr>
          <a:xfrm>
            <a:off x="3013267" y="3886212"/>
            <a:ext cx="1563702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Реакция на кнопку</a:t>
            </a:r>
          </a:p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b="1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«баланс</a:t>
            </a:r>
            <a:r>
              <a:rPr lang="ru-RU" sz="1000" b="1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endParaRPr sz="1000" b="1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" name="Google Shape;368;p27">
            <a:extLst>
              <a:ext uri="{FF2B5EF4-FFF2-40B4-BE49-F238E27FC236}">
                <a16:creationId xmlns:a16="http://schemas.microsoft.com/office/drawing/2014/main" id="{484740BB-BC5C-41BE-B0DC-AFA0FD749841}"/>
              </a:ext>
            </a:extLst>
          </p:cNvPr>
          <p:cNvSpPr txBox="1"/>
          <p:nvPr/>
        </p:nvSpPr>
        <p:spPr>
          <a:xfrm>
            <a:off x="4649209" y="3974697"/>
            <a:ext cx="2765190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Реакции на кнопку </a:t>
            </a:r>
            <a:r>
              <a:rPr lang="ru-RU" sz="1000" b="1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«опрос»</a:t>
            </a:r>
            <a:endParaRPr sz="1000" b="1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" name="Google Shape;368;p27">
            <a:extLst>
              <a:ext uri="{FF2B5EF4-FFF2-40B4-BE49-F238E27FC236}">
                <a16:creationId xmlns:a16="http://schemas.microsoft.com/office/drawing/2014/main" id="{83CAFA5A-C50D-4726-BB15-EDD87D12C482}"/>
              </a:ext>
            </a:extLst>
          </p:cNvPr>
          <p:cNvSpPr txBox="1"/>
          <p:nvPr/>
        </p:nvSpPr>
        <p:spPr>
          <a:xfrm>
            <a:off x="7402390" y="3916720"/>
            <a:ext cx="1563702" cy="35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Реакция на неизвестное</a:t>
            </a:r>
          </a:p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i="0" u="none" strike="noStrike" cap="none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сообщение</a:t>
            </a:r>
            <a:endParaRPr sz="1000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Google Shape;366;p27">
            <a:extLst>
              <a:ext uri="{FF2B5EF4-FFF2-40B4-BE49-F238E27FC236}">
                <a16:creationId xmlns:a16="http://schemas.microsoft.com/office/drawing/2014/main" id="{25C1D71F-0141-4ACD-A23F-4AC0533DEF0F}"/>
              </a:ext>
            </a:extLst>
          </p:cNvPr>
          <p:cNvSpPr txBox="1"/>
          <p:nvPr/>
        </p:nvSpPr>
        <p:spPr>
          <a:xfrm>
            <a:off x="465122" y="468515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Telegram-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бот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3500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66;p27">
            <a:extLst>
              <a:ext uri="{FF2B5EF4-FFF2-40B4-BE49-F238E27FC236}">
                <a16:creationId xmlns:a16="http://schemas.microsoft.com/office/drawing/2014/main" id="{26B1FB5B-FDD3-4B90-92C0-677B50C891E2}"/>
              </a:ext>
            </a:extLst>
          </p:cNvPr>
          <p:cNvSpPr txBox="1"/>
          <p:nvPr/>
        </p:nvSpPr>
        <p:spPr>
          <a:xfrm>
            <a:off x="415005" y="195379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Сервис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vendoscope.pro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27FDD5-3ECA-4FC1-9455-48C301E1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78" y="568113"/>
            <a:ext cx="4173127" cy="21582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B773E5-5858-41BF-995D-5D7126BB1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76719"/>
            <a:ext cx="4500194" cy="23274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BAEA84-3365-4211-9A61-A000599C2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904" y="2512393"/>
            <a:ext cx="4500191" cy="2327443"/>
          </a:xfrm>
          <a:prstGeom prst="rect">
            <a:avLst/>
          </a:prstGeom>
        </p:spPr>
      </p:pic>
      <p:sp>
        <p:nvSpPr>
          <p:cNvPr id="27" name="Google Shape;368;p27">
            <a:extLst>
              <a:ext uri="{FF2B5EF4-FFF2-40B4-BE49-F238E27FC236}">
                <a16:creationId xmlns:a16="http://schemas.microsoft.com/office/drawing/2014/main" id="{2F03F7AE-1F92-47DF-8239-AC9CA83995AA}"/>
              </a:ext>
            </a:extLst>
          </p:cNvPr>
          <p:cNvSpPr txBox="1"/>
          <p:nvPr/>
        </p:nvSpPr>
        <p:spPr>
          <a:xfrm>
            <a:off x="415005" y="2690509"/>
            <a:ext cx="1563702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Главная страница</a:t>
            </a:r>
            <a:endParaRPr sz="1000" b="1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" name="Google Shape;368;p27">
            <a:extLst>
              <a:ext uri="{FF2B5EF4-FFF2-40B4-BE49-F238E27FC236}">
                <a16:creationId xmlns:a16="http://schemas.microsoft.com/office/drawing/2014/main" id="{9E160023-57EA-43ED-B7FF-D2C214CC74B7}"/>
              </a:ext>
            </a:extLst>
          </p:cNvPr>
          <p:cNvSpPr txBox="1"/>
          <p:nvPr/>
        </p:nvSpPr>
        <p:spPr>
          <a:xfrm>
            <a:off x="3790148" y="4866428"/>
            <a:ext cx="1563702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с чеками</a:t>
            </a:r>
            <a:endParaRPr sz="1000" b="1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" name="Google Shape;368;p27">
            <a:extLst>
              <a:ext uri="{FF2B5EF4-FFF2-40B4-BE49-F238E27FC236}">
                <a16:creationId xmlns:a16="http://schemas.microsoft.com/office/drawing/2014/main" id="{9907E61C-7601-4062-80AB-AACAE944B48E}"/>
              </a:ext>
            </a:extLst>
          </p:cNvPr>
          <p:cNvSpPr txBox="1"/>
          <p:nvPr/>
        </p:nvSpPr>
        <p:spPr>
          <a:xfrm>
            <a:off x="7165292" y="2942406"/>
            <a:ext cx="1563702" cy="18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000" dirty="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Страница кофемашины</a:t>
            </a:r>
            <a:endParaRPr sz="1000" b="1" i="0" u="none" strike="noStrike" cap="none" dirty="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39565465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701</Words>
  <Application>Microsoft Office PowerPoint</Application>
  <PresentationFormat>Экран (16:9)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IBM Plex Sans</vt:lpstr>
      <vt:lpstr>Arial</vt:lpstr>
      <vt:lpstr>IBM Plex Sans SemiBold</vt:lpstr>
      <vt:lpstr>Макет шаблона GB</vt:lpstr>
      <vt:lpstr>Разработка Telegram-бота для интеграции в кофейнях самообслуживания</vt:lpstr>
      <vt:lpstr>Кирилл Кириллов</vt:lpstr>
      <vt:lpstr>Поставленная задача</vt:lpstr>
      <vt:lpstr>Решение задачи / План работы</vt:lpstr>
      <vt:lpstr>План проекта</vt:lpstr>
      <vt:lpstr>Скриншоты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Идеи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myTech Systems</cp:lastModifiedBy>
  <cp:revision>19</cp:revision>
  <dcterms:modified xsi:type="dcterms:W3CDTF">2023-12-14T18:34:13Z</dcterms:modified>
</cp:coreProperties>
</file>